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305" r:id="rId4"/>
    <p:sldId id="306" r:id="rId5"/>
    <p:sldId id="314" r:id="rId6"/>
    <p:sldId id="315" r:id="rId7"/>
    <p:sldId id="312" r:id="rId8"/>
    <p:sldId id="313" r:id="rId9"/>
    <p:sldId id="316" r:id="rId10"/>
    <p:sldId id="307" r:id="rId11"/>
    <p:sldId id="311" r:id="rId12"/>
    <p:sldId id="31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D841D6-0E9E-4E7F-B22B-A55841E0120D}" v="1103" dt="2020-01-09T15:15:10.7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varScale="1">
        <p:scale>
          <a:sx n="68" d="100"/>
          <a:sy n="68" d="100"/>
        </p:scale>
        <p:origin x="146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AAD841D6-0E9E-4E7F-B22B-A55841E0120D}"/>
    <pc:docChg chg="modSld">
      <pc:chgData name="" userId="" providerId="" clId="Web-{AAD841D6-0E9E-4E7F-B22B-A55841E0120D}" dt="2020-01-09T15:15:08.642" v="1082" actId="20577"/>
      <pc:docMkLst>
        <pc:docMk/>
      </pc:docMkLst>
      <pc:sldChg chg="modSp">
        <pc:chgData name="" userId="" providerId="" clId="Web-{AAD841D6-0E9E-4E7F-B22B-A55841E0120D}" dt="2020-01-09T15:15:08.642" v="1082" actId="20577"/>
        <pc:sldMkLst>
          <pc:docMk/>
          <pc:sldMk cId="4015593110" sldId="256"/>
        </pc:sldMkLst>
        <pc:spChg chg="mod">
          <ac:chgData name="" userId="" providerId="" clId="Web-{AAD841D6-0E9E-4E7F-B22B-A55841E0120D}" dt="2020-01-09T15:15:03.299" v="1081" actId="14100"/>
          <ac:spMkLst>
            <pc:docMk/>
            <pc:sldMk cId="4015593110" sldId="256"/>
            <ac:spMk id="2" creationId="{00000000-0000-0000-0000-000000000000}"/>
          </ac:spMkLst>
        </pc:spChg>
        <pc:spChg chg="mod">
          <ac:chgData name="" userId="" providerId="" clId="Web-{AAD841D6-0E9E-4E7F-B22B-A55841E0120D}" dt="2020-01-09T15:15:08.642" v="1082" actId="20577"/>
          <ac:spMkLst>
            <pc:docMk/>
            <pc:sldMk cId="4015593110" sldId="256"/>
            <ac:spMk id="3" creationId="{00000000-0000-0000-0000-000000000000}"/>
          </ac:spMkLst>
        </pc:spChg>
      </pc:sldChg>
      <pc:sldChg chg="addSp modSp">
        <pc:chgData name="" userId="" providerId="" clId="Web-{AAD841D6-0E9E-4E7F-B22B-A55841E0120D}" dt="2020-01-09T15:05:41.225" v="955" actId="20577"/>
        <pc:sldMkLst>
          <pc:docMk/>
          <pc:sldMk cId="3926158744" sldId="257"/>
        </pc:sldMkLst>
        <pc:spChg chg="mod">
          <ac:chgData name="" userId="" providerId="" clId="Web-{AAD841D6-0E9E-4E7F-B22B-A55841E0120D}" dt="2020-01-09T13:52:59.772" v="243" actId="20577"/>
          <ac:spMkLst>
            <pc:docMk/>
            <pc:sldMk cId="3926158744" sldId="257"/>
            <ac:spMk id="2" creationId="{00000000-0000-0000-0000-000000000000}"/>
          </ac:spMkLst>
        </pc:spChg>
        <pc:spChg chg="mod">
          <ac:chgData name="" userId="" providerId="" clId="Web-{AAD841D6-0E9E-4E7F-B22B-A55841E0120D}" dt="2020-01-09T13:53:06.787" v="248" actId="20577"/>
          <ac:spMkLst>
            <pc:docMk/>
            <pc:sldMk cId="3926158744" sldId="257"/>
            <ac:spMk id="7" creationId="{00000000-0000-0000-0000-000000000000}"/>
          </ac:spMkLst>
        </pc:spChg>
        <pc:spChg chg="add mod">
          <ac:chgData name="" userId="" providerId="" clId="Web-{AAD841D6-0E9E-4E7F-B22B-A55841E0120D}" dt="2020-01-09T15:05:41.225" v="955" actId="20577"/>
          <ac:spMkLst>
            <pc:docMk/>
            <pc:sldMk cId="3926158744" sldId="257"/>
            <ac:spMk id="9" creationId="{5874E233-6DB8-46F8-AB38-5641B4218C4E}"/>
          </ac:spMkLst>
        </pc:spChg>
        <pc:spChg chg="add mod">
          <ac:chgData name="" userId="" providerId="" clId="Web-{AAD841D6-0E9E-4E7F-B22B-A55841E0120D}" dt="2020-01-09T15:05:33.490" v="954" actId="20577"/>
          <ac:spMkLst>
            <pc:docMk/>
            <pc:sldMk cId="3926158744" sldId="257"/>
            <ac:spMk id="11" creationId="{1BD4D868-9D7F-47E0-AF75-5C0D7041D14F}"/>
          </ac:spMkLst>
        </pc:spChg>
      </pc:sldChg>
      <pc:sldChg chg="addSp delSp modSp">
        <pc:chgData name="" userId="" providerId="" clId="Web-{AAD841D6-0E9E-4E7F-B22B-A55841E0120D}" dt="2020-01-09T15:14:07.189" v="1066" actId="1076"/>
        <pc:sldMkLst>
          <pc:docMk/>
          <pc:sldMk cId="1000227207" sldId="305"/>
        </pc:sldMkLst>
        <pc:spChg chg="mod">
          <ac:chgData name="" userId="" providerId="" clId="Web-{AAD841D6-0E9E-4E7F-B22B-A55841E0120D}" dt="2020-01-09T15:13:54.704" v="1059" actId="20577"/>
          <ac:spMkLst>
            <pc:docMk/>
            <pc:sldMk cId="1000227207" sldId="305"/>
            <ac:spMk id="2" creationId="{00000000-0000-0000-0000-000000000000}"/>
          </ac:spMkLst>
        </pc:spChg>
        <pc:spChg chg="del mod">
          <ac:chgData name="" userId="" providerId="" clId="Web-{AAD841D6-0E9E-4E7F-B22B-A55841E0120D}" dt="2020-01-09T15:13:14.376" v="1044"/>
          <ac:spMkLst>
            <pc:docMk/>
            <pc:sldMk cId="1000227207" sldId="305"/>
            <ac:spMk id="3" creationId="{00000000-0000-0000-0000-000000000000}"/>
          </ac:spMkLst>
        </pc:spChg>
        <pc:spChg chg="mod">
          <ac:chgData name="" userId="" providerId="" clId="Web-{AAD841D6-0E9E-4E7F-B22B-A55841E0120D}" dt="2020-01-09T14:09:08.969" v="395" actId="14100"/>
          <ac:spMkLst>
            <pc:docMk/>
            <pc:sldMk cId="1000227207" sldId="305"/>
            <ac:spMk id="5" creationId="{00000000-0000-0000-0000-000000000000}"/>
          </ac:spMkLst>
        </pc:spChg>
        <pc:picChg chg="add mod ord">
          <ac:chgData name="" userId="" providerId="" clId="Web-{AAD841D6-0E9E-4E7F-B22B-A55841E0120D}" dt="2020-01-09T15:14:07.189" v="1066" actId="1076"/>
          <ac:picMkLst>
            <pc:docMk/>
            <pc:sldMk cId="1000227207" sldId="305"/>
            <ac:picMk id="8" creationId="{6230324C-7EE4-4B45-AE27-60AFFD3EC54C}"/>
          </ac:picMkLst>
        </pc:picChg>
      </pc:sldChg>
      <pc:sldChg chg="addSp modSp">
        <pc:chgData name="" userId="" providerId="" clId="Web-{AAD841D6-0E9E-4E7F-B22B-A55841E0120D}" dt="2020-01-09T14:15:41.191" v="426" actId="1076"/>
        <pc:sldMkLst>
          <pc:docMk/>
          <pc:sldMk cId="2872448134" sldId="306"/>
        </pc:sldMkLst>
        <pc:spChg chg="mod">
          <ac:chgData name="" userId="" providerId="" clId="Web-{AAD841D6-0E9E-4E7F-B22B-A55841E0120D}" dt="2020-01-09T14:13:41.284" v="409" actId="14100"/>
          <ac:spMkLst>
            <pc:docMk/>
            <pc:sldMk cId="2872448134" sldId="306"/>
            <ac:spMk id="3" creationId="{00000000-0000-0000-0000-000000000000}"/>
          </ac:spMkLst>
        </pc:spChg>
        <pc:picChg chg="add mod">
          <ac:chgData name="" userId="" providerId="" clId="Web-{AAD841D6-0E9E-4E7F-B22B-A55841E0120D}" dt="2020-01-09T14:14:30.378" v="418" actId="14100"/>
          <ac:picMkLst>
            <pc:docMk/>
            <pc:sldMk cId="2872448134" sldId="306"/>
            <ac:picMk id="8" creationId="{DE128B14-9DC0-462E-899E-47288B86B6FF}"/>
          </ac:picMkLst>
        </pc:picChg>
        <pc:picChg chg="add mod">
          <ac:chgData name="" userId="" providerId="" clId="Web-{AAD841D6-0E9E-4E7F-B22B-A55841E0120D}" dt="2020-01-09T14:15:41.191" v="426" actId="1076"/>
          <ac:picMkLst>
            <pc:docMk/>
            <pc:sldMk cId="2872448134" sldId="306"/>
            <ac:picMk id="10" creationId="{86F32DEC-A5B1-42AF-A756-CF841B5DB888}"/>
          </ac:picMkLst>
        </pc:picChg>
      </pc:sldChg>
      <pc:sldChg chg="addSp modSp">
        <pc:chgData name="" userId="" providerId="" clId="Web-{AAD841D6-0E9E-4E7F-B22B-A55841E0120D}" dt="2020-01-09T15:09:01.852" v="1000" actId="1076"/>
        <pc:sldMkLst>
          <pc:docMk/>
          <pc:sldMk cId="3348553378" sldId="307"/>
        </pc:sldMkLst>
        <pc:spChg chg="mod">
          <ac:chgData name="" userId="" providerId="" clId="Web-{AAD841D6-0E9E-4E7F-B22B-A55841E0120D}" dt="2020-01-09T15:08:56.883" v="999" actId="14100"/>
          <ac:spMkLst>
            <pc:docMk/>
            <pc:sldMk cId="3348553378" sldId="307"/>
            <ac:spMk id="2" creationId="{00000000-0000-0000-0000-000000000000}"/>
          </ac:spMkLst>
        </pc:spChg>
        <pc:spChg chg="mod">
          <ac:chgData name="" userId="" providerId="" clId="Web-{AAD841D6-0E9E-4E7F-B22B-A55841E0120D}" dt="2020-01-09T15:08:51.633" v="998" actId="1076"/>
          <ac:spMkLst>
            <pc:docMk/>
            <pc:sldMk cId="3348553378" sldId="307"/>
            <ac:spMk id="5" creationId="{00000000-0000-0000-0000-000000000000}"/>
          </ac:spMkLst>
        </pc:spChg>
        <pc:spChg chg="mod">
          <ac:chgData name="" userId="" providerId="" clId="Web-{AAD841D6-0E9E-4E7F-B22B-A55841E0120D}" dt="2020-01-09T15:08:31.320" v="993" actId="1076"/>
          <ac:spMkLst>
            <pc:docMk/>
            <pc:sldMk cId="3348553378" sldId="307"/>
            <ac:spMk id="8" creationId="{00000000-0000-0000-0000-000000000000}"/>
          </ac:spMkLst>
        </pc:spChg>
        <pc:spChg chg="add mod">
          <ac:chgData name="" userId="" providerId="" clId="Web-{AAD841D6-0E9E-4E7F-B22B-A55841E0120D}" dt="2020-01-09T15:09:01.852" v="1000" actId="1076"/>
          <ac:spMkLst>
            <pc:docMk/>
            <pc:sldMk cId="3348553378" sldId="307"/>
            <ac:spMk id="9" creationId="{C8D1EBFF-91C7-46DA-AF4B-675CFAD74A1B}"/>
          </ac:spMkLst>
        </pc:spChg>
      </pc:sldChg>
      <pc:sldChg chg="addSp modSp">
        <pc:chgData name="" userId="" providerId="" clId="Web-{AAD841D6-0E9E-4E7F-B22B-A55841E0120D}" dt="2020-01-09T15:11:21.828" v="1043" actId="1076"/>
        <pc:sldMkLst>
          <pc:docMk/>
          <pc:sldMk cId="2410637502" sldId="310"/>
        </pc:sldMkLst>
        <pc:spChg chg="mod">
          <ac:chgData name="" userId="" providerId="" clId="Web-{AAD841D6-0E9E-4E7F-B22B-A55841E0120D}" dt="2020-01-09T15:10:01.093" v="1024" actId="20577"/>
          <ac:spMkLst>
            <pc:docMk/>
            <pc:sldMk cId="2410637502" sldId="310"/>
            <ac:spMk id="2" creationId="{00000000-0000-0000-0000-000000000000}"/>
          </ac:spMkLst>
        </pc:spChg>
        <pc:spChg chg="mod">
          <ac:chgData name="" userId="" providerId="" clId="Web-{AAD841D6-0E9E-4E7F-B22B-A55841E0120D}" dt="2020-01-09T15:10:06.811" v="1026" actId="14100"/>
          <ac:spMkLst>
            <pc:docMk/>
            <pc:sldMk cId="2410637502" sldId="310"/>
            <ac:spMk id="3" creationId="{00000000-0000-0000-0000-000000000000}"/>
          </ac:spMkLst>
        </pc:spChg>
        <pc:spChg chg="add mod">
          <ac:chgData name="" userId="" providerId="" clId="Web-{AAD841D6-0E9E-4E7F-B22B-A55841E0120D}" dt="2020-01-09T15:11:21.828" v="1043" actId="1076"/>
          <ac:spMkLst>
            <pc:docMk/>
            <pc:sldMk cId="2410637502" sldId="310"/>
            <ac:spMk id="8" creationId="{EE66A874-4AE4-46EB-8D1B-4A1060875547}"/>
          </ac:spMkLst>
        </pc:spChg>
      </pc:sldChg>
      <pc:sldChg chg="addSp modSp">
        <pc:chgData name="" userId="" providerId="" clId="Web-{AAD841D6-0E9E-4E7F-B22B-A55841E0120D}" dt="2020-01-09T15:04:56.412" v="948" actId="20577"/>
        <pc:sldMkLst>
          <pc:docMk/>
          <pc:sldMk cId="1631626766" sldId="311"/>
        </pc:sldMkLst>
        <pc:spChg chg="mod">
          <ac:chgData name="" userId="" providerId="" clId="Web-{AAD841D6-0E9E-4E7F-B22B-A55841E0120D}" dt="2020-01-09T15:04:32.583" v="945" actId="20577"/>
          <ac:spMkLst>
            <pc:docMk/>
            <pc:sldMk cId="1631626766" sldId="311"/>
            <ac:spMk id="8" creationId="{00000000-0000-0000-0000-000000000000}"/>
          </ac:spMkLst>
        </pc:spChg>
        <pc:spChg chg="add mod">
          <ac:chgData name="" userId="" providerId="" clId="Web-{AAD841D6-0E9E-4E7F-B22B-A55841E0120D}" dt="2020-01-09T15:04:56.412" v="948" actId="20577"/>
          <ac:spMkLst>
            <pc:docMk/>
            <pc:sldMk cId="1631626766" sldId="311"/>
            <ac:spMk id="9" creationId="{CF163595-3C7A-4ACA-BEC2-529ED231BE2F}"/>
          </ac:spMkLst>
        </pc:spChg>
      </pc:sldChg>
      <pc:sldChg chg="addSp modSp">
        <pc:chgData name="" userId="" providerId="" clId="Web-{AAD841D6-0E9E-4E7F-B22B-A55841E0120D}" dt="2020-01-09T15:06:13.147" v="960" actId="20577"/>
        <pc:sldMkLst>
          <pc:docMk/>
          <pc:sldMk cId="1864236509" sldId="312"/>
        </pc:sldMkLst>
        <pc:spChg chg="mod">
          <ac:chgData name="" userId="" providerId="" clId="Web-{AAD841D6-0E9E-4E7F-B22B-A55841E0120D}" dt="2020-01-09T15:06:13.147" v="960" actId="20577"/>
          <ac:spMkLst>
            <pc:docMk/>
            <pc:sldMk cId="1864236509" sldId="312"/>
            <ac:spMk id="2" creationId="{00000000-0000-0000-0000-000000000000}"/>
          </ac:spMkLst>
        </pc:spChg>
        <pc:spChg chg="mod">
          <ac:chgData name="" userId="" providerId="" clId="Web-{AAD841D6-0E9E-4E7F-B22B-A55841E0120D}" dt="2020-01-09T14:44:09.990" v="577" actId="14100"/>
          <ac:spMkLst>
            <pc:docMk/>
            <pc:sldMk cId="1864236509" sldId="312"/>
            <ac:spMk id="3" creationId="{00000000-0000-0000-0000-000000000000}"/>
          </ac:spMkLst>
        </pc:spChg>
        <pc:spChg chg="add mod">
          <ac:chgData name="" userId="" providerId="" clId="Web-{AAD841D6-0E9E-4E7F-B22B-A55841E0120D}" dt="2020-01-09T14:53:46.732" v="769" actId="1076"/>
          <ac:spMkLst>
            <pc:docMk/>
            <pc:sldMk cId="1864236509" sldId="312"/>
            <ac:spMk id="8" creationId="{F897F7DD-3F92-490B-8A28-E76F139EF7CF}"/>
          </ac:spMkLst>
        </pc:spChg>
      </pc:sldChg>
      <pc:sldChg chg="addSp modSp">
        <pc:chgData name="" userId="" providerId="" clId="Web-{AAD841D6-0E9E-4E7F-B22B-A55841E0120D}" dt="2020-01-09T14:53:33.153" v="767" actId="1076"/>
        <pc:sldMkLst>
          <pc:docMk/>
          <pc:sldMk cId="822411439" sldId="313"/>
        </pc:sldMkLst>
        <pc:spChg chg="mod">
          <ac:chgData name="" userId="" providerId="" clId="Web-{AAD841D6-0E9E-4E7F-B22B-A55841E0120D}" dt="2020-01-09T14:50:36.995" v="706" actId="20577"/>
          <ac:spMkLst>
            <pc:docMk/>
            <pc:sldMk cId="822411439" sldId="313"/>
            <ac:spMk id="2" creationId="{00000000-0000-0000-0000-000000000000}"/>
          </ac:spMkLst>
        </pc:spChg>
        <pc:spChg chg="add mod">
          <ac:chgData name="" userId="" providerId="" clId="Web-{AAD841D6-0E9E-4E7F-B22B-A55841E0120D}" dt="2020-01-09T14:53:33.153" v="767" actId="1076"/>
          <ac:spMkLst>
            <pc:docMk/>
            <pc:sldMk cId="822411439" sldId="313"/>
            <ac:spMk id="8" creationId="{B54E06F5-392E-41F2-BA36-ADAC7E8AFC93}"/>
          </ac:spMkLst>
        </pc:spChg>
      </pc:sldChg>
      <pc:sldChg chg="addSp modSp">
        <pc:chgData name="" userId="" providerId="" clId="Web-{AAD841D6-0E9E-4E7F-B22B-A55841E0120D}" dt="2020-01-09T15:05:14.787" v="952" actId="20577"/>
        <pc:sldMkLst>
          <pc:docMk/>
          <pc:sldMk cId="1858886236" sldId="314"/>
        </pc:sldMkLst>
        <pc:spChg chg="mod">
          <ac:chgData name="" userId="" providerId="" clId="Web-{AAD841D6-0E9E-4E7F-B22B-A55841E0120D}" dt="2020-01-09T15:05:14.787" v="952" actId="20577"/>
          <ac:spMkLst>
            <pc:docMk/>
            <pc:sldMk cId="1858886236" sldId="314"/>
            <ac:spMk id="2" creationId="{00000000-0000-0000-0000-000000000000}"/>
          </ac:spMkLst>
        </pc:spChg>
        <pc:spChg chg="mod">
          <ac:chgData name="" userId="" providerId="" clId="Web-{AAD841D6-0E9E-4E7F-B22B-A55841E0120D}" dt="2020-01-09T14:33:19.984" v="430" actId="14100"/>
          <ac:spMkLst>
            <pc:docMk/>
            <pc:sldMk cId="1858886236" sldId="314"/>
            <ac:spMk id="3" creationId="{00000000-0000-0000-0000-000000000000}"/>
          </ac:spMkLst>
        </pc:spChg>
        <pc:spChg chg="mod">
          <ac:chgData name="" userId="" providerId="" clId="Web-{AAD841D6-0E9E-4E7F-B22B-A55841E0120D}" dt="2020-01-09T14:49:45.026" v="683" actId="1076"/>
          <ac:spMkLst>
            <pc:docMk/>
            <pc:sldMk cId="1858886236" sldId="314"/>
            <ac:spMk id="5" creationId="{00000000-0000-0000-0000-000000000000}"/>
          </ac:spMkLst>
        </pc:spChg>
        <pc:spChg chg="add mod">
          <ac:chgData name="" userId="" providerId="" clId="Web-{AAD841D6-0E9E-4E7F-B22B-A55841E0120D}" dt="2020-01-09T14:53:12.575" v="761" actId="20577"/>
          <ac:spMkLst>
            <pc:docMk/>
            <pc:sldMk cId="1858886236" sldId="314"/>
            <ac:spMk id="8" creationId="{7C8FF556-FBEB-4271-90D0-00969CBB4D15}"/>
          </ac:spMkLst>
        </pc:spChg>
      </pc:sldChg>
      <pc:sldChg chg="addSp modSp">
        <pc:chgData name="" userId="" providerId="" clId="Web-{AAD841D6-0E9E-4E7F-B22B-A55841E0120D}" dt="2020-01-09T14:53:21.903" v="764" actId="20577"/>
        <pc:sldMkLst>
          <pc:docMk/>
          <pc:sldMk cId="1164012333" sldId="315"/>
        </pc:sldMkLst>
        <pc:spChg chg="mod">
          <ac:chgData name="" userId="" providerId="" clId="Web-{AAD841D6-0E9E-4E7F-B22B-A55841E0120D}" dt="2020-01-09T14:50:11.386" v="694" actId="20577"/>
          <ac:spMkLst>
            <pc:docMk/>
            <pc:sldMk cId="1164012333" sldId="315"/>
            <ac:spMk id="2" creationId="{00000000-0000-0000-0000-000000000000}"/>
          </ac:spMkLst>
        </pc:spChg>
        <pc:spChg chg="mod">
          <ac:chgData name="" userId="" providerId="" clId="Web-{AAD841D6-0E9E-4E7F-B22B-A55841E0120D}" dt="2020-01-09T14:53:21.903" v="764" actId="20577"/>
          <ac:spMkLst>
            <pc:docMk/>
            <pc:sldMk cId="1164012333" sldId="315"/>
            <ac:spMk id="3" creationId="{00000000-0000-0000-0000-000000000000}"/>
          </ac:spMkLst>
        </pc:spChg>
        <pc:spChg chg="add mod">
          <ac:chgData name="" userId="" providerId="" clId="Web-{AAD841D6-0E9E-4E7F-B22B-A55841E0120D}" dt="2020-01-09T14:49:58.823" v="685" actId="1076"/>
          <ac:spMkLst>
            <pc:docMk/>
            <pc:sldMk cId="1164012333" sldId="315"/>
            <ac:spMk id="8" creationId="{4C829E7E-F6D0-408C-AA9A-BC5F5F20CE19}"/>
          </ac:spMkLst>
        </pc:spChg>
      </pc:sldChg>
      <pc:sldChg chg="addSp modSp">
        <pc:chgData name="" userId="" providerId="" clId="Web-{AAD841D6-0E9E-4E7F-B22B-A55841E0120D}" dt="2020-01-09T15:14:15.814" v="1067" actId="20577"/>
        <pc:sldMkLst>
          <pc:docMk/>
          <pc:sldMk cId="2340990779" sldId="316"/>
        </pc:sldMkLst>
        <pc:spChg chg="add mod">
          <ac:chgData name="" userId="" providerId="" clId="Web-{AAD841D6-0E9E-4E7F-B22B-A55841E0120D}" dt="2020-01-09T15:14:15.814" v="1067" actId="20577"/>
          <ac:spMkLst>
            <pc:docMk/>
            <pc:sldMk cId="2340990779" sldId="316"/>
            <ac:spMk id="8" creationId="{20D604EE-9314-4306-9AA3-BBF000F7C59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t>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t>‹#›</a:t>
            </a:fld>
            <a:endParaRPr lang="en-US"/>
          </a:p>
        </p:txBody>
      </p:sp>
    </p:spTree>
    <p:extLst>
      <p:ext uri="{BB962C8B-B14F-4D97-AF65-F5344CB8AC3E}">
        <p14:creationId xmlns:p14="http://schemas.microsoft.com/office/powerpoint/2010/main"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t>1</a:t>
            </a:fld>
            <a:endParaRPr lang="en-US"/>
          </a:p>
        </p:txBody>
      </p:sp>
    </p:spTree>
    <p:extLst>
      <p:ext uri="{BB962C8B-B14F-4D97-AF65-F5344CB8AC3E}">
        <p14:creationId xmlns:p14="http://schemas.microsoft.com/office/powerpoint/2010/main" val="260264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E31E8E-FAA6-4768-80D1-5C1524358538}"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34803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5FC90-A492-4A4D-B7DD-4720209C0258}"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569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34A3-00D5-4239-B904-80CC8FFE510A}"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93344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89B79-28B0-4D12-A297-DE5897E9723E}"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0970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0646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564FE-F6E1-42EC-B67D-790612EBBF36}" type="datetime1">
              <a:rPr lang="en-US" smtClean="0"/>
              <a:t>1/9/2020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5040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FA4E1-DA02-4FCB-8B33-871CA603B35F}" type="datetime1">
              <a:rPr lang="en-US" smtClean="0"/>
              <a:t>1/9/2020</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9021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835E8-8679-4E90-AFE0-0C67370685A8}" type="datetime1">
              <a:rPr lang="en-US" smtClean="0"/>
              <a:t>1/9/2020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41657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t>1/9/2020</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40924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t>1/9/2020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449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t>1/9/2020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36505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t>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t>‹#›</a:t>
            </a:fld>
            <a:endParaRPr lang="en-US"/>
          </a:p>
        </p:txBody>
      </p:sp>
    </p:spTree>
    <p:extLst>
      <p:ext uri="{BB962C8B-B14F-4D97-AF65-F5344CB8AC3E}">
        <p14:creationId xmlns:p14="http://schemas.microsoft.com/office/powerpoint/2010/main" val="414739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78106" cy="1907471"/>
          </a:xfrm>
        </p:spPr>
        <p:txBody>
          <a:bodyPr>
            <a:normAutofit fontScale="90000"/>
          </a:bodyPr>
          <a:lstStyle/>
          <a:p>
            <a:pPr algn="l"/>
            <a:br>
              <a:rPr lang="en-US" sz="2400" b="1" dirty="0">
                <a:latin typeface="Palatino Linotype" pitchFamily="18" charset="0"/>
              </a:rPr>
            </a:br>
            <a:br>
              <a:rPr lang="en-US" sz="2400" b="1" dirty="0">
                <a:latin typeface="Palatino Linotype" pitchFamily="18" charset="0"/>
              </a:rPr>
            </a:br>
            <a:r>
              <a:rPr lang="en-US" sz="2400" b="1" dirty="0">
                <a:solidFill>
                  <a:schemeClr val="accent2"/>
                </a:solidFill>
                <a:latin typeface="Palatino Linotype"/>
              </a:rPr>
              <a:t>Subject Name :Database Management System</a:t>
            </a:r>
            <a:br>
              <a:rPr lang="en-US" sz="2400" b="1" dirty="0">
                <a:latin typeface="Palatino Linotype" pitchFamily="18" charset="0"/>
              </a:rPr>
            </a:br>
            <a:br>
              <a:rPr lang="en-US" sz="2400" b="1" dirty="0">
                <a:latin typeface="Palatino Linotype" pitchFamily="18" charset="0"/>
              </a:rPr>
            </a:br>
            <a:r>
              <a:rPr lang="en-US" sz="2400" b="1" dirty="0">
                <a:solidFill>
                  <a:schemeClr val="accent2"/>
                </a:solidFill>
                <a:latin typeface="Palatino Linotype"/>
              </a:rPr>
              <a:t>Presentation  Title: Cloud Database</a:t>
            </a:r>
            <a:br>
              <a:rPr lang="en-US" sz="2400" b="1" dirty="0">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209908" y="3090413"/>
            <a:ext cx="8839200" cy="2843842"/>
          </a:xfrm>
        </p:spPr>
        <p:txBody>
          <a:bodyPr vert="horz" lIns="91440" tIns="45720" rIns="91440" bIns="45720" rtlCol="0" anchor="t">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a:rPr>
              <a:t>	</a:t>
            </a:r>
            <a:r>
              <a:rPr lang="en-US" sz="2400" b="1" dirty="0">
                <a:solidFill>
                  <a:schemeClr val="tx1"/>
                </a:solidFill>
                <a:latin typeface="Times New Roman"/>
                <a:cs typeface="Times New Roman"/>
              </a:rPr>
              <a:t>Students Name </a:t>
            </a:r>
            <a:r>
              <a:rPr lang="en-US" sz="2000" b="1" dirty="0">
                <a:solidFill>
                  <a:schemeClr val="tx1"/>
                </a:solidFill>
                <a:latin typeface="Palatino Linotype"/>
              </a:rPr>
              <a:t>           </a:t>
            </a:r>
            <a:r>
              <a:rPr lang="en-US" sz="2400" b="1" dirty="0">
                <a:solidFill>
                  <a:schemeClr val="tx1"/>
                </a:solidFill>
                <a:latin typeface="Times New Roman"/>
                <a:cs typeface="Times New Roman"/>
              </a:rPr>
              <a:t>Reg. No:</a:t>
            </a:r>
          </a:p>
          <a:p>
            <a:pPr algn="l"/>
            <a:r>
              <a:rPr lang="en-US" sz="2000" b="1" dirty="0">
                <a:solidFill>
                  <a:schemeClr val="tx1"/>
                </a:solidFill>
                <a:latin typeface="Palatino Linotype"/>
              </a:rPr>
              <a:t>	</a:t>
            </a:r>
            <a:r>
              <a:rPr lang="en-US" sz="2000" dirty="0">
                <a:solidFill>
                  <a:schemeClr val="tx1"/>
                </a:solidFill>
                <a:latin typeface="Palatino Linotype"/>
              </a:rPr>
              <a:t>1.Suren Raj. P                  210618104050</a:t>
            </a:r>
            <a:endParaRPr lang="en-US" sz="2000" dirty="0">
              <a:solidFill>
                <a:schemeClr val="tx1"/>
              </a:solidFill>
              <a:latin typeface="Palatino Linotype" pitchFamily="18" charset="0"/>
            </a:endParaRPr>
          </a:p>
          <a:p>
            <a:pPr algn="l"/>
            <a:r>
              <a:rPr lang="en-US" sz="2000" dirty="0">
                <a:solidFill>
                  <a:schemeClr val="tx1"/>
                </a:solidFill>
                <a:latin typeface="Palatino Linotype"/>
              </a:rPr>
              <a:t>	2.Kalaiarasan. A              210618104022</a:t>
            </a:r>
            <a:endParaRPr lang="en-US" sz="2000" dirty="0">
              <a:solidFill>
                <a:schemeClr val="tx1"/>
              </a:solidFill>
              <a:latin typeface="Palatino Linotype" pitchFamily="18" charset="0"/>
            </a:endParaRPr>
          </a:p>
          <a:p>
            <a:pPr algn="l"/>
            <a:r>
              <a:rPr lang="en-US" sz="2000" dirty="0">
                <a:solidFill>
                  <a:schemeClr val="tx1"/>
                </a:solidFill>
                <a:latin typeface="Palatino Linotype"/>
              </a:rPr>
              <a:t>	3.ArunKumar. S              210618104008</a:t>
            </a:r>
            <a:endParaRPr lang="en-US" sz="2000" dirty="0">
              <a:solidFill>
                <a:schemeClr val="tx1"/>
              </a:solidFill>
              <a:latin typeface="Palatino Linotype" pitchFamily="18" charset="0"/>
            </a:endParaRPr>
          </a:p>
          <a:p>
            <a:pPr algn="l"/>
            <a:r>
              <a:rPr lang="en-US" sz="2000" dirty="0">
                <a:solidFill>
                  <a:schemeClr val="tx1"/>
                </a:solidFill>
                <a:latin typeface="Palatino Linotype"/>
              </a:rPr>
              <a:t>	4.Ravi Bharathi. R           210618104038</a:t>
            </a:r>
            <a:endParaRPr lang="en-US" sz="2000" dirty="0">
              <a:solidFill>
                <a:schemeClr val="tx1"/>
              </a:solidFill>
              <a:latin typeface="Palatino Linotype" pitchFamily="18" charset="0"/>
            </a:endParaRPr>
          </a:p>
          <a:p>
            <a:pPr algn="l"/>
            <a:r>
              <a:rPr lang="en-US" sz="2000" dirty="0">
                <a:solidFill>
                  <a:schemeClr val="tx1"/>
                </a:solidFill>
                <a:latin typeface="Palatino Linotype"/>
              </a:rPr>
              <a:t>              5.Bhuvaneshwaran. R     210618104008</a:t>
            </a:r>
            <a:endParaRPr lang="en-US" sz="2000" dirty="0">
              <a:solidFill>
                <a:schemeClr val="tx1"/>
              </a:solidFill>
              <a:latin typeface="Palatino Linotype" pitchFamily="18" charset="0"/>
            </a:endParaRPr>
          </a:p>
          <a:p>
            <a:pPr algn="l"/>
            <a:r>
              <a:rPr lang="en-US" sz="2000" dirty="0">
                <a:solidFill>
                  <a:schemeClr val="tx1"/>
                </a:solidFill>
                <a:latin typeface="Palatino Linotype"/>
              </a:rPr>
              <a:t>              6.Harish. R                        210618104019</a:t>
            </a:r>
            <a:endParaRPr lang="en-US" sz="2000" dirty="0">
              <a:solidFill>
                <a:schemeClr val="tx1"/>
              </a:solidFill>
              <a:latin typeface="Palatino Linotype" pitchFamily="18" charset="0"/>
            </a:endParaRPr>
          </a:p>
          <a:p>
            <a:endParaRPr lang="en-US" sz="2000" dirty="0">
              <a:solidFill>
                <a:schemeClr val="tx1"/>
              </a:solidFill>
              <a:latin typeface="Palatino Linotype"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a16="http://schemas.microsoft.com/office/drawing/2014/main"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Computer Science and Engineering</a:t>
            </a: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a16="http://schemas.microsoft.com/office/drawing/2014/main" id="{00000000-0008-0000-0500-00000300000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a16="http://schemas.microsoft.com/office/drawing/2014/main" id="{F993296E-B523-47A8-BEDB-E5FFD519EB02}"/>
              </a:ext>
            </a:extLst>
          </p:cNvPr>
          <p:cNvPicPr/>
          <p:nvPr/>
        </p:nvPicPr>
        <p:blipFill>
          <a:blip r:embed="rId4">
            <a:extLst>
              <a:ext uri="{28A0092B-C50C-407E-A947-70E740481C1C}">
                <a14:useLocalDpi xmlns:a14="http://schemas.microsoft.com/office/drawing/2010/main" val="0"/>
              </a:ext>
            </a:extLst>
          </a:blip>
          <a:stretch>
            <a:fillRect/>
          </a:stretch>
        </p:blipFill>
        <p:spPr>
          <a:xfrm>
            <a:off x="327870" y="381000"/>
            <a:ext cx="1119930" cy="906999"/>
          </a:xfrm>
          <a:prstGeom prst="rect">
            <a:avLst/>
          </a:prstGeom>
        </p:spPr>
      </p:pic>
    </p:spTree>
    <p:extLst>
      <p:ext uri="{BB962C8B-B14F-4D97-AF65-F5344CB8AC3E}">
        <p14:creationId xmlns:p14="http://schemas.microsoft.com/office/powerpoint/2010/main"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39947"/>
            <a:ext cx="8229600" cy="1430547"/>
          </a:xfrm>
        </p:spPr>
        <p:txBody>
          <a:bodyPr>
            <a:normAutofit/>
          </a:bodyPr>
          <a:lstStyle/>
          <a:p>
            <a:r>
              <a:rPr lang="en-US" sz="3200" b="1" dirty="0">
                <a:solidFill>
                  <a:schemeClr val="accent5">
                    <a:lumMod val="50000"/>
                  </a:schemeClr>
                </a:solidFill>
                <a:latin typeface="Times New Roman"/>
                <a:ea typeface="+mj-lt"/>
                <a:cs typeface="+mj-lt"/>
              </a:rPr>
              <a:t>Cloud Database Solutions—What Should Run in the Cloud?</a:t>
            </a:r>
          </a:p>
          <a:p>
            <a:endParaRPr lang="en-US" sz="2400" b="1" dirty="0">
              <a:latin typeface="Palatino Linotype" pitchFamily="18" charset="0"/>
            </a:endParaRP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80513" y="20991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1/9/2020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6008"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
        <p:nvSpPr>
          <p:cNvPr id="9" name="TextBox 8">
            <a:extLst>
              <a:ext uri="{FF2B5EF4-FFF2-40B4-BE49-F238E27FC236}">
                <a16:creationId xmlns:a16="http://schemas.microsoft.com/office/drawing/2014/main" id="{C8D1EBFF-91C7-46DA-AF4B-675CFAD74A1B}"/>
              </a:ext>
            </a:extLst>
          </p:cNvPr>
          <p:cNvSpPr txBox="1"/>
          <p:nvPr/>
        </p:nvSpPr>
        <p:spPr>
          <a:xfrm>
            <a:off x="598099" y="1791418"/>
            <a:ext cx="7214558"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
            </a:pPr>
            <a:r>
              <a:rPr lang="en-US" sz="2000" b="1" dirty="0">
                <a:solidFill>
                  <a:srgbClr val="100F0E"/>
                </a:solidFill>
                <a:latin typeface="Arial Narrow"/>
              </a:rPr>
              <a:t>Most every industry, from financial services to healthcare, can benefit from using cloud database solutions. The choice is not whether or not to use a cloud database. The choice is which model and type will work best to meet an enterprise’s specific needs.</a:t>
            </a:r>
            <a:endParaRPr lang="en-US" sz="2000" b="1">
              <a:latin typeface="Arial Narrow"/>
              <a:cs typeface="Calibri"/>
            </a:endParaRPr>
          </a:p>
          <a:p>
            <a:pPr marL="342900" indent="-342900">
              <a:buFont typeface="Wingdings"/>
              <a:buChar char="§"/>
            </a:pPr>
            <a:endParaRPr lang="en-US" sz="2000" b="1" dirty="0">
              <a:solidFill>
                <a:srgbClr val="100F0E"/>
              </a:solidFill>
              <a:latin typeface="Arial Narrow"/>
            </a:endParaRPr>
          </a:p>
          <a:p>
            <a:pPr marL="342900" indent="-342900">
              <a:buFont typeface="Wingdings"/>
              <a:buChar char="§"/>
            </a:pPr>
            <a:r>
              <a:rPr lang="en-US" sz="2000" b="1" dirty="0">
                <a:solidFill>
                  <a:srgbClr val="100F0E"/>
                </a:solidFill>
                <a:latin typeface="Arial Narrow"/>
              </a:rPr>
              <a:t>Many organizations choose to take a staged approach to cloud database utilization, blending traditional cloud database models with DBaaS models. For others, such as those in the financial services industry, keeping mission-critical applications in-house could remain a priority.</a:t>
            </a:r>
          </a:p>
        </p:txBody>
      </p:sp>
    </p:spTree>
    <p:extLst>
      <p:ext uri="{BB962C8B-B14F-4D97-AF65-F5344CB8AC3E}">
        <p14:creationId xmlns:p14="http://schemas.microsoft.com/office/powerpoint/2010/main" val="334855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Future Scope</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1/9/2020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399691" y="2172419"/>
            <a:ext cx="8229600" cy="3200400"/>
          </a:xfrm>
          <a:prstGeom prst="rect">
            <a:avLst/>
          </a:prstGeom>
        </p:spPr>
        <p:txBody>
          <a:bodyPr vert="horz" lIns="91440" tIns="45720" rIns="91440" bIns="45720" rtlCol="0" anchor="t">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Courier New" pitchFamily="34" charset="0"/>
              <a:buChar char="o"/>
            </a:pPr>
            <a:r>
              <a:rPr lang="en-US" sz="2000" b="1" dirty="0">
                <a:solidFill>
                  <a:srgbClr val="100F0E"/>
                </a:solidFill>
                <a:latin typeface="Arial Narrow"/>
                <a:ea typeface="Oracle Sans"/>
                <a:cs typeface="Oracle Sans"/>
              </a:rPr>
              <a:t>The newest and most innovative type of cloud database is the self-driving cloud database. Whereas on-premises databases require a dedicated DBA to manage them, that same deep DBA expertise is not necessary for managing a self-driving cloud database. This database type uses cloud technology and machine learning to automate database tuning, security, backups, updates, and other routine management tasks that have traditionally been performed by DBAs.</a:t>
            </a:r>
            <a:endParaRPr lang="en-US"/>
          </a:p>
          <a:p>
            <a:pPr>
              <a:buFont typeface="Courier New" pitchFamily="34" charset="0"/>
              <a:buChar char="o"/>
            </a:pPr>
            <a:endParaRPr lang="en-US" sz="2000" b="1" dirty="0">
              <a:solidFill>
                <a:srgbClr val="100F0E"/>
              </a:solidFill>
              <a:latin typeface="Arial Narrow"/>
              <a:ea typeface="Oracle Sans"/>
              <a:cs typeface="Oracle Sans"/>
            </a:endParaRPr>
          </a:p>
          <a:p>
            <a:pPr>
              <a:buFont typeface="Courier New" pitchFamily="34" charset="0"/>
              <a:buChar char="o"/>
            </a:pPr>
            <a:r>
              <a:rPr lang="en-US" sz="2000" b="1" dirty="0">
                <a:solidFill>
                  <a:srgbClr val="100F0E"/>
                </a:solidFill>
                <a:latin typeface="Arial Narrow"/>
                <a:ea typeface="Oracle Sans"/>
                <a:cs typeface="Oracle Sans"/>
              </a:rPr>
              <a:t>Self-driving databases are designed to automatically withstand hardware failures, including those at cloud platform sites, and offer online full-stack patching of software, firmware, virtualization, and clustering. They easily scale performance and capacity as needed. Additionally, they protect data from both external attacks and malicious internal users, and they avoid many of the downtime-related issues of the other models—including planned maintenance.</a:t>
            </a:r>
            <a:endParaRPr lang="en-US" sz="2000" b="1">
              <a:latin typeface="Arial Narrow"/>
              <a:cs typeface="Times New Roman" pitchFamily="18" charset="0"/>
            </a:endParaRPr>
          </a:p>
        </p:txBody>
      </p:sp>
      <p:sp>
        <p:nvSpPr>
          <p:cNvPr id="9" name="TextBox 8">
            <a:extLst>
              <a:ext uri="{FF2B5EF4-FFF2-40B4-BE49-F238E27FC236}">
                <a16:creationId xmlns:a16="http://schemas.microsoft.com/office/drawing/2014/main" id="{CF163595-3C7A-4ACA-BEC2-529ED231BE2F}"/>
              </a:ext>
            </a:extLst>
          </p:cNvPr>
          <p:cNvSpPr txBox="1"/>
          <p:nvPr/>
        </p:nvSpPr>
        <p:spPr>
          <a:xfrm>
            <a:off x="785004" y="914399"/>
            <a:ext cx="6553200"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accent3">
                    <a:lumMod val="75000"/>
                  </a:schemeClr>
                </a:solidFill>
                <a:latin typeface="Times New Roman"/>
                <a:cs typeface="Times New Roman"/>
              </a:rPr>
              <a:t>The Database of the Future: “Self-Driving” Cloud Databases</a:t>
            </a:r>
          </a:p>
        </p:txBody>
      </p:sp>
    </p:spTree>
    <p:extLst>
      <p:ext uri="{BB962C8B-B14F-4D97-AF65-F5344CB8AC3E}">
        <p14:creationId xmlns:p14="http://schemas.microsoft.com/office/powerpoint/2010/main" val="163162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3200" b="1" dirty="0">
                <a:latin typeface="Times New Roman"/>
                <a:cs typeface="Times New Roman"/>
              </a:rPr>
              <a:t>Conclusion</a:t>
            </a:r>
          </a:p>
        </p:txBody>
      </p:sp>
      <p:sp>
        <p:nvSpPr>
          <p:cNvPr id="3" name="Content Placeholder 2"/>
          <p:cNvSpPr>
            <a:spLocks noGrp="1"/>
          </p:cNvSpPr>
          <p:nvPr>
            <p:ph idx="1"/>
          </p:nvPr>
        </p:nvSpPr>
        <p:spPr>
          <a:xfrm>
            <a:off x="457200" y="1387416"/>
            <a:ext cx="8229600" cy="5318184"/>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1/9/2020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12</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TextBox 7">
            <a:extLst>
              <a:ext uri="{FF2B5EF4-FFF2-40B4-BE49-F238E27FC236}">
                <a16:creationId xmlns:a16="http://schemas.microsoft.com/office/drawing/2014/main" id="{EE66A874-4AE4-46EB-8D1B-4A1060875547}"/>
              </a:ext>
            </a:extLst>
          </p:cNvPr>
          <p:cNvSpPr txBox="1"/>
          <p:nvPr/>
        </p:nvSpPr>
        <p:spPr>
          <a:xfrm>
            <a:off x="1245079" y="1748287"/>
            <a:ext cx="6337539"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1179EF"/>
                </a:solidFill>
                <a:latin typeface="Arial Narrow"/>
              </a:rPr>
              <a:t>Cloud computing</a:t>
            </a:r>
            <a:r>
              <a:rPr lang="en-US" sz="2400" b="1" dirty="0">
                <a:solidFill>
                  <a:srgbClr val="51565E"/>
                </a:solidFill>
                <a:latin typeface="Arial Narrow"/>
              </a:rPr>
              <a:t> databases are extremely popular for reducing IT complexities and operational costs. They prevent the hassle of licensing, traditional procurement, maintenance, and installation involving a huge number of IT staff. With the rapid increase in the business pace, cloud databases enable organizations to cut down on the in-house IT resources required to manage huge sets of data.</a:t>
            </a:r>
            <a:endParaRPr lang="en-US" sz="2400" b="1">
              <a:latin typeface="Arial Narrow"/>
            </a:endParaRPr>
          </a:p>
        </p:txBody>
      </p:sp>
    </p:spTree>
    <p:extLst>
      <p:ext uri="{BB962C8B-B14F-4D97-AF65-F5344CB8AC3E}">
        <p14:creationId xmlns:p14="http://schemas.microsoft.com/office/powerpoint/2010/main" val="241063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1" dirty="0">
                <a:latin typeface="Palatino Linotype" pitchFamily="18" charset="0"/>
              </a:rPr>
              <a:t>Objective</a:t>
            </a:r>
            <a:endParaRPr lang="en-US" sz="2800">
              <a:latin typeface="Palatino Linotype" pitchFamily="18" charset="0"/>
            </a:endParaRPr>
          </a:p>
        </p:txBody>
      </p:sp>
      <p:sp>
        <p:nvSpPr>
          <p:cNvPr id="3" name="Content Placeholder 2"/>
          <p:cNvSpPr>
            <a:spLocks noGrp="1"/>
          </p:cNvSpPr>
          <p:nvPr>
            <p:ph idx="1"/>
          </p:nvPr>
        </p:nvSpPr>
        <p:spPr>
          <a:xfrm>
            <a:off x="457200" y="1447800"/>
            <a:ext cx="8458200" cy="4876800"/>
          </a:xfrm>
        </p:spPr>
        <p:txBody>
          <a:bodyPr>
            <a:noAutofit/>
          </a:bodyPr>
          <a:lstStyle/>
          <a:p>
            <a:pPr algn="just">
              <a:lnSpc>
                <a:spcPct val="150000"/>
              </a:lnSpc>
            </a:pPr>
            <a:endParaRPr lang="en-US" sz="2000" dirty="0">
              <a:latin typeface="Palatino Linotype" pitchFamily="18" charset="0"/>
              <a:cs typeface="Times New Roman" pitchFamily="18" charset="0"/>
            </a:endParaRPr>
          </a:p>
          <a:p>
            <a:pPr algn="just">
              <a:lnSpc>
                <a:spcPct val="150000"/>
              </a:lnSpc>
            </a:pPr>
            <a:endParaRPr lang="en-US" sz="2000" dirty="0">
              <a:latin typeface="Palatino Linotype" pitchFamily="18" charset="0"/>
              <a:cs typeface="Times New Roman" pitchFamily="18" charset="0"/>
            </a:endParaRPr>
          </a:p>
        </p:txBody>
      </p:sp>
      <p:sp>
        <p:nvSpPr>
          <p:cNvPr id="4"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813F31-0A43-4B4F-A83B-7F4B73EBF73F}"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2</a:t>
            </a:fld>
            <a:endParaRPr lang="en-US"/>
          </a:p>
        </p:txBody>
      </p:sp>
      <p:sp>
        <p:nvSpPr>
          <p:cNvPr id="7" name="Content Placeholder 2"/>
          <p:cNvSpPr txBox="1">
            <a:spLocks/>
          </p:cNvSpPr>
          <p:nvPr/>
        </p:nvSpPr>
        <p:spPr>
          <a:xfrm>
            <a:off x="457200" y="838200"/>
            <a:ext cx="8229600" cy="5257800"/>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buNone/>
            </a:pPr>
            <a:endParaRPr lang="en-US" sz="2000" dirty="0">
              <a:latin typeface="Palatino Linotype" pitchFamily="18" charset="0"/>
              <a:cs typeface="Times New Roman"/>
            </a:endParaRPr>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TextBox 8">
            <a:extLst>
              <a:ext uri="{FF2B5EF4-FFF2-40B4-BE49-F238E27FC236}">
                <a16:creationId xmlns:a16="http://schemas.microsoft.com/office/drawing/2014/main" id="{5874E233-6DB8-46F8-AB38-5641B4218C4E}"/>
              </a:ext>
            </a:extLst>
          </p:cNvPr>
          <p:cNvSpPr txBox="1"/>
          <p:nvPr/>
        </p:nvSpPr>
        <p:spPr>
          <a:xfrm>
            <a:off x="540590" y="1920816"/>
            <a:ext cx="8048445" cy="42780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Arial Narrow"/>
                <a:cs typeface="Times New Roman"/>
              </a:rPr>
              <a:t>Cloud database means a database that is accessible to clients from the cloud and delivered to users on demand via the Internet from a provider's servers. Also referred to as Database-as-a-Service (DBaaS), cloud databases can use cloud computing to achieve optimized scaling, high availability, multi-tenancy and effective resource allocation.</a:t>
            </a:r>
          </a:p>
          <a:p>
            <a:endParaRPr lang="en-US" sz="2000" b="1" dirty="0">
              <a:latin typeface="Arial Narrow"/>
              <a:cs typeface="Times New Roman"/>
            </a:endParaRPr>
          </a:p>
          <a:p>
            <a:r>
              <a:rPr lang="en-US" sz="3200" b="1" dirty="0">
                <a:solidFill>
                  <a:schemeClr val="accent2"/>
                </a:solidFill>
                <a:latin typeface="Abadi"/>
                <a:cs typeface="Times New Roman"/>
              </a:rPr>
              <a:t>Traditional Databases in the Cloud</a:t>
            </a:r>
          </a:p>
          <a:p>
            <a:r>
              <a:rPr lang="en-US" sz="2000" b="1" dirty="0">
                <a:latin typeface="Arial Narrow"/>
                <a:ea typeface="+mn-lt"/>
                <a:cs typeface="+mn-lt"/>
              </a:rPr>
              <a:t>While a cloud database can be a traditional database such as a MySQL or SQL Server database that has been adopted for cloud use, a native cloud database such as </a:t>
            </a:r>
            <a:r>
              <a:rPr lang="en-US" sz="2000" b="1" dirty="0" err="1">
                <a:latin typeface="Arial Narrow"/>
                <a:ea typeface="+mn-lt"/>
                <a:cs typeface="+mn-lt"/>
              </a:rPr>
              <a:t>Xeround's</a:t>
            </a:r>
            <a:r>
              <a:rPr lang="en-US" sz="2000" b="1" dirty="0">
                <a:latin typeface="Arial Narrow"/>
                <a:ea typeface="+mn-lt"/>
                <a:cs typeface="+mn-lt"/>
              </a:rPr>
              <a:t> MySQL Cloud database tends to better equipped to optimally use cloud resources and to guarantee scalability as well as availability and stability.</a:t>
            </a:r>
            <a:endParaRPr lang="en-US" sz="2000" b="1">
              <a:latin typeface="Arial Narrow"/>
              <a:cs typeface="Aharoni"/>
            </a:endParaRPr>
          </a:p>
          <a:p>
            <a:endParaRPr lang="en-US" sz="2000" b="1" dirty="0">
              <a:latin typeface="Arial Narrow"/>
              <a:cs typeface="Times New Roman"/>
            </a:endParaRPr>
          </a:p>
        </p:txBody>
      </p:sp>
      <p:sp>
        <p:nvSpPr>
          <p:cNvPr id="11" name="Content Placeholder 2">
            <a:extLst>
              <a:ext uri="{FF2B5EF4-FFF2-40B4-BE49-F238E27FC236}">
                <a16:creationId xmlns:a16="http://schemas.microsoft.com/office/drawing/2014/main" id="{1BD4D868-9D7F-47E0-AF75-5C0D7041D14F}"/>
              </a:ext>
            </a:extLst>
          </p:cNvPr>
          <p:cNvSpPr txBox="1">
            <a:spLocks/>
          </p:cNvSpPr>
          <p:nvPr/>
        </p:nvSpPr>
        <p:spPr>
          <a:xfrm>
            <a:off x="600973" y="1059612"/>
            <a:ext cx="8458200" cy="5408761"/>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buNone/>
            </a:pPr>
            <a:r>
              <a:rPr lang="en-US" b="1" dirty="0">
                <a:solidFill>
                  <a:schemeClr val="tx2"/>
                </a:solidFill>
                <a:latin typeface="Abadi"/>
                <a:ea typeface="Oswald"/>
                <a:cs typeface="Oswald"/>
              </a:rPr>
              <a:t>Cloud Database</a:t>
            </a:r>
            <a:endParaRPr lang="en-US" sz="2000" b="1">
              <a:solidFill>
                <a:schemeClr val="tx2"/>
              </a:solidFill>
              <a:latin typeface="Abadi"/>
              <a:cs typeface="Times New Roman" pitchFamily="18" charset="0"/>
            </a:endParaRPr>
          </a:p>
        </p:txBody>
      </p:sp>
    </p:spTree>
    <p:extLst>
      <p:ext uri="{BB962C8B-B14F-4D97-AF65-F5344CB8AC3E}">
        <p14:creationId xmlns:p14="http://schemas.microsoft.com/office/powerpoint/2010/main" val="392615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a:rPr>
              <a:t>Diagram</a:t>
            </a:r>
            <a:endParaRPr lang="en-US" sz="2400" b="1" dirty="0">
              <a:latin typeface="Palatino Linotype" pitchFamily="18" charset="0"/>
            </a:endParaRPr>
          </a:p>
        </p:txBody>
      </p:sp>
      <p:pic>
        <p:nvPicPr>
          <p:cNvPr id="8" name="Picture 8" descr="A screenshot of a cell phone&#10;&#10;Description generated with high confidence">
            <a:extLst>
              <a:ext uri="{FF2B5EF4-FFF2-40B4-BE49-F238E27FC236}">
                <a16:creationId xmlns:a16="http://schemas.microsoft.com/office/drawing/2014/main" id="{6230324C-7EE4-4B45-AE27-60AFFD3EC54C}"/>
              </a:ext>
            </a:extLst>
          </p:cNvPr>
          <p:cNvPicPr>
            <a:picLocks noGrp="1" noChangeAspect="1"/>
          </p:cNvPicPr>
          <p:nvPr>
            <p:ph sz="quarter" idx="1"/>
          </p:nvPr>
        </p:nvPicPr>
        <p:blipFill>
          <a:blip r:embed="rId2"/>
          <a:stretch>
            <a:fillRect/>
          </a:stretch>
        </p:blipFill>
        <p:spPr>
          <a:xfrm>
            <a:off x="2073202" y="1440612"/>
            <a:ext cx="4931899" cy="4806351"/>
          </a:xfrm>
        </p:spPr>
      </p:pic>
      <p:sp>
        <p:nvSpPr>
          <p:cNvPr id="5" name="Rectangle 4"/>
          <p:cNvSpPr/>
          <p:nvPr/>
        </p:nvSpPr>
        <p:spPr>
          <a:xfrm>
            <a:off x="94892" y="1043796"/>
            <a:ext cx="9213010" cy="54720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3</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00022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400" b="1" dirty="0">
                <a:latin typeface="Palatino Linotype" pitchFamily="18" charset="0"/>
              </a:rPr>
              <a:t>Block Diagram/ Work Flow/  Flow Chart </a:t>
            </a:r>
          </a:p>
        </p:txBody>
      </p:sp>
      <p:sp>
        <p:nvSpPr>
          <p:cNvPr id="3" name="Content Placeholder 2"/>
          <p:cNvSpPr>
            <a:spLocks noGrp="1"/>
          </p:cNvSpPr>
          <p:nvPr>
            <p:ph idx="1"/>
          </p:nvPr>
        </p:nvSpPr>
        <p:spPr>
          <a:xfrm>
            <a:off x="457200" y="970472"/>
            <a:ext cx="8229600" cy="5735128"/>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t>1/9/2020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pic>
        <p:nvPicPr>
          <p:cNvPr id="8" name="Picture 8" descr="A close up of a map&#10;&#10;Description generated with high confidence">
            <a:extLst>
              <a:ext uri="{FF2B5EF4-FFF2-40B4-BE49-F238E27FC236}">
                <a16:creationId xmlns:a16="http://schemas.microsoft.com/office/drawing/2014/main" id="{DE128B14-9DC0-462E-899E-47288B86B6FF}"/>
              </a:ext>
            </a:extLst>
          </p:cNvPr>
          <p:cNvPicPr>
            <a:picLocks noChangeAspect="1"/>
          </p:cNvPicPr>
          <p:nvPr/>
        </p:nvPicPr>
        <p:blipFill>
          <a:blip r:embed="rId2"/>
          <a:stretch>
            <a:fillRect/>
          </a:stretch>
        </p:blipFill>
        <p:spPr>
          <a:xfrm>
            <a:off x="396816" y="1150767"/>
            <a:ext cx="4684143" cy="4369560"/>
          </a:xfrm>
          <a:prstGeom prst="rect">
            <a:avLst/>
          </a:prstGeom>
        </p:spPr>
      </p:pic>
      <p:pic>
        <p:nvPicPr>
          <p:cNvPr id="10" name="Picture 10" descr="A close up of a sign&#10;&#10;Description generated with high confidence">
            <a:extLst>
              <a:ext uri="{FF2B5EF4-FFF2-40B4-BE49-F238E27FC236}">
                <a16:creationId xmlns:a16="http://schemas.microsoft.com/office/drawing/2014/main" id="{86F32DEC-A5B1-42AF-A756-CF841B5DB888}"/>
              </a:ext>
            </a:extLst>
          </p:cNvPr>
          <p:cNvPicPr>
            <a:picLocks noChangeAspect="1"/>
          </p:cNvPicPr>
          <p:nvPr/>
        </p:nvPicPr>
        <p:blipFill>
          <a:blip r:embed="rId3"/>
          <a:stretch>
            <a:fillRect/>
          </a:stretch>
        </p:blipFill>
        <p:spPr>
          <a:xfrm>
            <a:off x="5256363" y="2243961"/>
            <a:ext cx="3562708" cy="2542606"/>
          </a:xfrm>
          <a:prstGeom prst="rect">
            <a:avLst/>
          </a:prstGeom>
        </p:spPr>
      </p:pic>
    </p:spTree>
    <p:extLst>
      <p:ext uri="{BB962C8B-B14F-4D97-AF65-F5344CB8AC3E}">
        <p14:creationId xmlns:p14="http://schemas.microsoft.com/office/powerpoint/2010/main" val="287244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279" y="588033"/>
            <a:ext cx="8915400" cy="414038"/>
          </a:xfrm>
        </p:spPr>
        <p:txBody>
          <a:bodyPr>
            <a:noAutofit/>
          </a:bodyPr>
          <a:lstStyle/>
          <a:p>
            <a:r>
              <a:rPr lang="en-US" sz="3200" b="1" dirty="0">
                <a:solidFill>
                  <a:schemeClr val="accent4">
                    <a:lumMod val="75000"/>
                  </a:schemeClr>
                </a:solidFill>
                <a:latin typeface="Times New Roman"/>
                <a:cs typeface="Times New Roman"/>
              </a:rPr>
              <a:t>The Benefits of Having a Cloud-Based Database</a:t>
            </a:r>
            <a:endParaRPr lang="en-US" sz="3200">
              <a:solidFill>
                <a:schemeClr val="accent4">
                  <a:lumMod val="75000"/>
                </a:schemeClr>
              </a:solidFill>
              <a:ea typeface="+mj-lt"/>
              <a:cs typeface="+mj-lt"/>
            </a:endParaRPr>
          </a:p>
          <a:p>
            <a:endParaRPr lang="en-US" sz="2400" b="1" dirty="0">
              <a:solidFill>
                <a:schemeClr val="accent4">
                  <a:lumMod val="75000"/>
                </a:schemeClr>
              </a:solidFill>
              <a:latin typeface="Palatino Linotype" pitchFamily="18" charset="0"/>
            </a:endParaRPr>
          </a:p>
        </p:txBody>
      </p:sp>
      <p:sp>
        <p:nvSpPr>
          <p:cNvPr id="3" name="Content Placeholder 2"/>
          <p:cNvSpPr>
            <a:spLocks noGrp="1"/>
          </p:cNvSpPr>
          <p:nvPr>
            <p:ph sz="quarter" idx="1"/>
          </p:nvPr>
        </p:nvSpPr>
        <p:spPr>
          <a:xfrm>
            <a:off x="217538" y="894272"/>
            <a:ext cx="9002661" cy="6344728"/>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224287" y="166777"/>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5</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TextBox 7">
            <a:extLst>
              <a:ext uri="{FF2B5EF4-FFF2-40B4-BE49-F238E27FC236}">
                <a16:creationId xmlns:a16="http://schemas.microsoft.com/office/drawing/2014/main" id="{7C8FF556-FBEB-4271-90D0-00969CBB4D15}"/>
              </a:ext>
            </a:extLst>
          </p:cNvPr>
          <p:cNvSpPr txBox="1"/>
          <p:nvPr/>
        </p:nvSpPr>
        <p:spPr>
          <a:xfrm>
            <a:off x="425570" y="943155"/>
            <a:ext cx="8062822" cy="40626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solidFill>
                  <a:srgbClr val="100F0E"/>
                </a:solidFill>
                <a:latin typeface="Arial Narrow"/>
              </a:rPr>
              <a:t>Cloud databases offer many of the same benefits as other cloud services, including</a:t>
            </a:r>
            <a:endParaRPr lang="en-US"/>
          </a:p>
          <a:p>
            <a:endParaRPr lang="en-US" sz="2000" b="1" dirty="0">
              <a:solidFill>
                <a:srgbClr val="100F0E"/>
              </a:solidFill>
              <a:latin typeface="Arial Narrow"/>
            </a:endParaRPr>
          </a:p>
          <a:p>
            <a:pPr marL="285750" indent="-285750">
              <a:buFont typeface="Wingdings"/>
              <a:buChar char="Ø"/>
            </a:pPr>
            <a:r>
              <a:rPr lang="en-US" b="1" dirty="0">
                <a:solidFill>
                  <a:srgbClr val="FF0000"/>
                </a:solidFill>
                <a:latin typeface="Arial Black"/>
              </a:rPr>
              <a:t>Improved agility and innovation.</a:t>
            </a:r>
            <a:r>
              <a:rPr lang="en-US" b="1" dirty="0">
                <a:solidFill>
                  <a:srgbClr val="100F0E"/>
                </a:solidFill>
                <a:latin typeface="Arial Narrow"/>
              </a:rPr>
              <a:t> </a:t>
            </a:r>
            <a:r>
              <a:rPr lang="en-US" sz="2000" b="1" dirty="0">
                <a:solidFill>
                  <a:srgbClr val="100F0E"/>
                </a:solidFill>
                <a:latin typeface="Arial Narrow"/>
              </a:rPr>
              <a:t>Cloud databases can be set up very quickly and decommissioned just as quickly—making testing, validating, and operationalizing new business ideas easy and fast. If the organization decides not to operationalize a project, it can simply abandon the project (and its database) and move on to the next innovation.</a:t>
            </a:r>
          </a:p>
          <a:p>
            <a:pPr marL="285750" indent="-285750">
              <a:buFont typeface="Wingdings"/>
              <a:buChar char="Ø"/>
            </a:pPr>
            <a:endParaRPr lang="en-US" dirty="0">
              <a:solidFill>
                <a:srgbClr val="100F0E"/>
              </a:solidFill>
              <a:latin typeface="Oracle Sans"/>
            </a:endParaRPr>
          </a:p>
          <a:p>
            <a:pPr marL="285750" indent="-285750">
              <a:buFont typeface="Wingdings"/>
              <a:buChar char="Ø"/>
            </a:pPr>
            <a:r>
              <a:rPr lang="en-US" dirty="0">
                <a:solidFill>
                  <a:srgbClr val="FF0000"/>
                </a:solidFill>
                <a:latin typeface="Arial Black"/>
              </a:rPr>
              <a:t>Faster time to market.</a:t>
            </a:r>
            <a:r>
              <a:rPr lang="en-US" dirty="0">
                <a:solidFill>
                  <a:srgbClr val="100F0E"/>
                </a:solidFill>
                <a:latin typeface="Oracle Sans"/>
              </a:rPr>
              <a:t> </a:t>
            </a:r>
            <a:r>
              <a:rPr lang="en-US" sz="2000" b="1" dirty="0">
                <a:solidFill>
                  <a:schemeClr val="tx1">
                    <a:lumMod val="95000"/>
                    <a:lumOff val="5000"/>
                  </a:schemeClr>
                </a:solidFill>
                <a:latin typeface="Arial Narrow"/>
              </a:rPr>
              <a:t>When using a cloud database, there’s no need to order hardware or spend time waiting for shipments, installation, and network setup when a new product is in the development queue. Database access can be available within minutes.</a:t>
            </a:r>
          </a:p>
        </p:txBody>
      </p:sp>
    </p:spTree>
    <p:extLst>
      <p:ext uri="{BB962C8B-B14F-4D97-AF65-F5344CB8AC3E}">
        <p14:creationId xmlns:p14="http://schemas.microsoft.com/office/powerpoint/2010/main" val="185888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9116683" cy="802227"/>
          </a:xfrm>
        </p:spPr>
        <p:txBody>
          <a:bodyPr>
            <a:noAutofit/>
          </a:bodyPr>
          <a:lstStyle/>
          <a:p>
            <a:r>
              <a:rPr lang="en-US" sz="2400" b="1" dirty="0">
                <a:latin typeface="Palatino Linotype"/>
              </a:rPr>
              <a:t>Technical details</a:t>
            </a:r>
            <a:endParaRPr lang="en-US" sz="2400" b="1" dirty="0">
              <a:latin typeface="Palatino Linotype" pitchFamily="18" charset="0"/>
            </a:endParaRPr>
          </a:p>
        </p:txBody>
      </p:sp>
      <p:sp>
        <p:nvSpPr>
          <p:cNvPr id="3" name="Content Placeholder 2"/>
          <p:cNvSpPr>
            <a:spLocks noGrp="1"/>
          </p:cNvSpPr>
          <p:nvPr>
            <p:ph sz="quarter" idx="1"/>
          </p:nvPr>
        </p:nvSpPr>
        <p:spPr>
          <a:xfrm>
            <a:off x="145651" y="779253"/>
            <a:ext cx="8916397" cy="5539596"/>
          </a:xfrm>
        </p:spPr>
        <p:txBody>
          <a:bodyPr vert="horz" lIns="91440" tIns="45720" rIns="91440" bIns="45720" rtlCol="0" anchor="t">
            <a:normAutofit fontScale="92500" lnSpcReduction="20000"/>
          </a:bodyPr>
          <a:lstStyle/>
          <a:p>
            <a:endParaRPr lang="en-US" sz="2000" dirty="0">
              <a:latin typeface="Palatino Linotype" pitchFamily="18" charset="0"/>
            </a:endParaRPr>
          </a:p>
          <a:p>
            <a:endParaRPr lang="en-US" sz="2000" dirty="0">
              <a:latin typeface="Palatino Linotype" pitchFamily="18" charset="0"/>
            </a:endParaRPr>
          </a:p>
          <a:p>
            <a:pPr>
              <a:buFont typeface="Wingdings"/>
              <a:buChar char="Ø"/>
            </a:pPr>
            <a:r>
              <a:rPr lang="en-US" sz="2400" b="1" dirty="0">
                <a:solidFill>
                  <a:srgbClr val="FF0000"/>
                </a:solidFill>
                <a:latin typeface="Times New Roman"/>
                <a:ea typeface="+mn-lt"/>
                <a:cs typeface="+mn-lt"/>
              </a:rPr>
              <a:t>Reduced risks</a:t>
            </a:r>
            <a:r>
              <a:rPr lang="en-US" sz="2400" b="1" dirty="0">
                <a:latin typeface="Times New Roman"/>
                <a:ea typeface="+mn-lt"/>
                <a:cs typeface="+mn-lt"/>
              </a:rPr>
              <a:t>.</a:t>
            </a:r>
            <a:r>
              <a:rPr lang="en-US" sz="2400" dirty="0">
                <a:ea typeface="+mn-lt"/>
                <a:cs typeface="+mn-lt"/>
              </a:rPr>
              <a:t> </a:t>
            </a:r>
            <a:r>
              <a:rPr lang="en-US" sz="2000" b="1" dirty="0">
                <a:latin typeface="Arial Narrow"/>
                <a:ea typeface="+mn-lt"/>
                <a:cs typeface="+mn-lt"/>
              </a:rPr>
              <a:t>Cloud databases offer numerous opportunities to reduce risk across the business, particularly for DBaaS models. Cloud services providers can use automation to enforce security best practices and features and to lower the probability of human error—the primary cause of software downtime. Automated high-availability features and service level agreements (SLAs) can reduce or eliminate loss of revenue due to downtime. And capacity forecasting is no longer a critical issue when implementing projects, because the cloud can be an infinite pool of just-in-time infrastructure and services.</a:t>
            </a:r>
            <a:endParaRPr lang="en-US" sz="2000" b="1">
              <a:latin typeface="Arial Narrow"/>
              <a:cs typeface="Calibri"/>
            </a:endParaRPr>
          </a:p>
          <a:p>
            <a:pPr>
              <a:buFont typeface="Wingdings"/>
              <a:buChar char="Ø"/>
            </a:pPr>
            <a:endParaRPr lang="en-US" sz="2000" b="1" dirty="0">
              <a:solidFill>
                <a:srgbClr val="000000"/>
              </a:solidFill>
              <a:latin typeface="Arial Narrow"/>
              <a:ea typeface="+mn-lt"/>
              <a:cs typeface="+mn-lt"/>
            </a:endParaRPr>
          </a:p>
          <a:p>
            <a:pPr>
              <a:buFont typeface="Wingdings"/>
              <a:buChar char="Ø"/>
            </a:pPr>
            <a:r>
              <a:rPr lang="en-US" sz="2400" b="1" dirty="0">
                <a:solidFill>
                  <a:srgbClr val="FF0000"/>
                </a:solidFill>
                <a:latin typeface="Times New Roman"/>
                <a:ea typeface="+mn-lt"/>
                <a:cs typeface="+mn-lt"/>
              </a:rPr>
              <a:t>Lower costs.</a:t>
            </a:r>
            <a:r>
              <a:rPr lang="en-US" sz="2000" dirty="0">
                <a:ea typeface="+mn-lt"/>
                <a:cs typeface="+mn-lt"/>
              </a:rPr>
              <a:t> </a:t>
            </a:r>
            <a:r>
              <a:rPr lang="en-US" sz="2000" b="1" dirty="0">
                <a:latin typeface="Arial Narrow"/>
                <a:ea typeface="+mn-lt"/>
                <a:cs typeface="+mn-lt"/>
              </a:rPr>
              <a:t>Pay-per-use subscription models and dynamic scaling allow end users to provision for steady state, then scale up for peak demand during busy periods, and then scale back down when demand returns to steady state. This is much less costly than maintaining these capabilities in-house, where organizations must purchase physical servers that can handle peak demand even though they may only need peak capabilities a couple of days per quarter. Enterprises can save money by literally turning services off when they’re not needed. They can also reduce costs by executing global initiatives with marginal infrastructure investment. In many instances, cloud software automation takes the place of high-cost database administrators (DBAs)—thereby reducing operational expenses by eliminating the need for expensive in-house resources</a:t>
            </a:r>
            <a:r>
              <a:rPr lang="en-US" sz="2000" b="1" dirty="0">
                <a:ea typeface="+mn-lt"/>
                <a:cs typeface="+mn-lt"/>
              </a:rPr>
              <a:t>.</a:t>
            </a:r>
            <a:endParaRPr lang="en-US" sz="2000" b="1">
              <a:cs typeface="Calibri"/>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6</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TextBox 7">
            <a:extLst>
              <a:ext uri="{FF2B5EF4-FFF2-40B4-BE49-F238E27FC236}">
                <a16:creationId xmlns:a16="http://schemas.microsoft.com/office/drawing/2014/main" id="{4C829E7E-F6D0-408C-AA9A-BC5F5F20CE19}"/>
              </a:ext>
            </a:extLst>
          </p:cNvPr>
          <p:cNvSpPr txBox="1"/>
          <p:nvPr/>
        </p:nvSpPr>
        <p:spPr>
          <a:xfrm>
            <a:off x="727495" y="636319"/>
            <a:ext cx="77752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solidFill>
                  <a:srgbClr val="1A1816"/>
                </a:solidFill>
                <a:latin typeface="Arial Narrow"/>
              </a:rPr>
              <a:t>                                                 </a:t>
            </a:r>
          </a:p>
        </p:txBody>
      </p:sp>
    </p:spTree>
    <p:extLst>
      <p:ext uri="{BB962C8B-B14F-4D97-AF65-F5344CB8AC3E}">
        <p14:creationId xmlns:p14="http://schemas.microsoft.com/office/powerpoint/2010/main" val="116401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87" y="300487"/>
            <a:ext cx="8915400" cy="715962"/>
          </a:xfrm>
        </p:spPr>
        <p:txBody>
          <a:bodyPr>
            <a:noAutofit/>
          </a:bodyPr>
          <a:lstStyle/>
          <a:p>
            <a:r>
              <a:rPr lang="en-US" sz="3200" b="1" dirty="0">
                <a:solidFill>
                  <a:schemeClr val="accent5">
                    <a:lumMod val="50000"/>
                  </a:schemeClr>
                </a:solidFill>
                <a:latin typeface="Times New Roman"/>
                <a:ea typeface="Oracle Sans"/>
                <a:cs typeface="Oracle Sans"/>
              </a:rPr>
              <a:t>Cloud Database Management Choices</a:t>
            </a:r>
            <a:endParaRPr lang="en-US" sz="3200" b="1">
              <a:solidFill>
                <a:schemeClr val="accent5">
                  <a:lumMod val="50000"/>
                </a:schemeClr>
              </a:solidFill>
              <a:latin typeface="Times New Roman"/>
              <a:cs typeface="Times New Roman"/>
            </a:endParaRPr>
          </a:p>
        </p:txBody>
      </p:sp>
      <p:sp>
        <p:nvSpPr>
          <p:cNvPr id="3" name="Content Placeholder 2"/>
          <p:cNvSpPr>
            <a:spLocks noGrp="1"/>
          </p:cNvSpPr>
          <p:nvPr>
            <p:ph sz="quarter" idx="1"/>
          </p:nvPr>
        </p:nvSpPr>
        <p:spPr>
          <a:xfrm>
            <a:off x="217538" y="1038046"/>
            <a:ext cx="9002661" cy="6200954"/>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7</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TextBox 7">
            <a:extLst>
              <a:ext uri="{FF2B5EF4-FFF2-40B4-BE49-F238E27FC236}">
                <a16:creationId xmlns:a16="http://schemas.microsoft.com/office/drawing/2014/main" id="{F897F7DD-3F92-490B-8A28-E76F139EF7CF}"/>
              </a:ext>
            </a:extLst>
          </p:cNvPr>
          <p:cNvSpPr txBox="1"/>
          <p:nvPr/>
        </p:nvSpPr>
        <p:spPr>
          <a:xfrm>
            <a:off x="540590" y="914400"/>
            <a:ext cx="8062822" cy="54784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solidFill>
                  <a:srgbClr val="100F0E"/>
                </a:solidFill>
                <a:latin typeface="Arial Narrow"/>
              </a:rPr>
              <a:t>Enterprises have choices in how to manage their cloud databases. Database management styles can be generalized into the following four categories:</a:t>
            </a:r>
          </a:p>
          <a:p>
            <a:endParaRPr lang="en-US" sz="2400" dirty="0">
              <a:solidFill>
                <a:srgbClr val="FF0000"/>
              </a:solidFill>
              <a:latin typeface="Times New Roman"/>
              <a:cs typeface="Times New Roman"/>
            </a:endParaRPr>
          </a:p>
          <a:p>
            <a:pPr marL="342900" indent="-342900">
              <a:buFont typeface="Wingdings"/>
              <a:buChar char="v"/>
            </a:pPr>
            <a:r>
              <a:rPr lang="en-US" sz="2400" b="1" dirty="0">
                <a:solidFill>
                  <a:srgbClr val="FF0000"/>
                </a:solidFill>
                <a:latin typeface="Times New Roman"/>
                <a:cs typeface="Times New Roman"/>
              </a:rPr>
              <a:t>Self-managed cloud databases.</a:t>
            </a:r>
            <a:r>
              <a:rPr lang="en-US" dirty="0">
                <a:solidFill>
                  <a:srgbClr val="100F0E"/>
                </a:solidFill>
                <a:latin typeface="Oracle Sans"/>
              </a:rPr>
              <a:t> </a:t>
            </a:r>
            <a:r>
              <a:rPr lang="en-US" sz="2000" b="1" dirty="0">
                <a:solidFill>
                  <a:srgbClr val="100F0E"/>
                </a:solidFill>
                <a:latin typeface="Arial Narrow"/>
              </a:rPr>
              <a:t>In this model, an organization runs its database on a cloud infrastructure but manages the database itself, using in-house resources, without any automation being integrated by the cloud vendor. This model offers some of the standard benefits of locating a database in the cloud—including improved flexibility and agility—but the organization maintains responsibility and control over database management.</a:t>
            </a:r>
            <a:endParaRPr lang="en-US" sz="2000" b="1">
              <a:latin typeface="Arial Narrow"/>
              <a:cs typeface="Calibri"/>
            </a:endParaRPr>
          </a:p>
          <a:p>
            <a:pPr marL="285750" indent="-285750">
              <a:buFont typeface="Wingdings"/>
              <a:buChar char="v"/>
            </a:pPr>
            <a:endParaRPr lang="en-US" dirty="0">
              <a:solidFill>
                <a:srgbClr val="100F0E"/>
              </a:solidFill>
              <a:latin typeface="Oracle Sans"/>
            </a:endParaRPr>
          </a:p>
          <a:p>
            <a:pPr marL="342900" indent="-342900">
              <a:buFont typeface="Wingdings"/>
              <a:buChar char="v"/>
            </a:pPr>
            <a:r>
              <a:rPr lang="en-US" sz="2400" b="1" dirty="0">
                <a:solidFill>
                  <a:srgbClr val="FF0000"/>
                </a:solidFill>
                <a:latin typeface="Times New Roman"/>
                <a:cs typeface="Times New Roman"/>
              </a:rPr>
              <a:t>Automated cloud databases.</a:t>
            </a:r>
            <a:r>
              <a:rPr lang="en-US" sz="2000" b="1" dirty="0">
                <a:solidFill>
                  <a:srgbClr val="100F0E"/>
                </a:solidFill>
                <a:latin typeface="Arial Narrow"/>
              </a:rPr>
              <a:t> In this model, organizations use database cloud service application programming interfaces (APIs) to assist with lifecycle operations, but they maintain access to the database servers and control database configuration and operating systems. Automated database services feature limited SLAs and typically exclude planned activities, such as patching and maintenance.</a:t>
            </a:r>
          </a:p>
        </p:txBody>
      </p:sp>
    </p:spTree>
    <p:extLst>
      <p:ext uri="{BB962C8B-B14F-4D97-AF65-F5344CB8AC3E}">
        <p14:creationId xmlns:p14="http://schemas.microsoft.com/office/powerpoint/2010/main" val="186423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a:rPr>
              <a:t>Technical Details</a:t>
            </a:r>
            <a:endParaRPr lang="en-US" sz="2400" b="1" dirty="0">
              <a:latin typeface="Palatino Linotype" pitchFamily="18" charset="0"/>
            </a:endParaRP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8</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TextBox 7">
            <a:extLst>
              <a:ext uri="{FF2B5EF4-FFF2-40B4-BE49-F238E27FC236}">
                <a16:creationId xmlns:a16="http://schemas.microsoft.com/office/drawing/2014/main" id="{B54E06F5-392E-41F2-BA36-ADAC7E8AFC93}"/>
              </a:ext>
            </a:extLst>
          </p:cNvPr>
          <p:cNvSpPr txBox="1"/>
          <p:nvPr/>
        </p:nvSpPr>
        <p:spPr>
          <a:xfrm>
            <a:off x="569344" y="1245079"/>
            <a:ext cx="7487728" cy="38779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v"/>
            </a:pPr>
            <a:r>
              <a:rPr lang="en-US" sz="2400" b="1" dirty="0">
                <a:solidFill>
                  <a:srgbClr val="FF0000"/>
                </a:solidFill>
                <a:latin typeface="Times New Roman"/>
                <a:cs typeface="Times New Roman"/>
              </a:rPr>
              <a:t>Managed cloud databases.</a:t>
            </a:r>
            <a:r>
              <a:rPr lang="en-US" sz="2000" b="1" dirty="0">
                <a:solidFill>
                  <a:srgbClr val="100F0E"/>
                </a:solidFill>
                <a:latin typeface="Arial Narrow"/>
              </a:rPr>
              <a:t> This model is similar to automated cloud databases, but the cloud vendor does not allow consumer access to servers hosting the database. Configuration is limited to cloud vendor–supported configurations, because end users are not allowed to install their own software.</a:t>
            </a:r>
            <a:endParaRPr lang="en-US">
              <a:cs typeface="Calibri"/>
            </a:endParaRPr>
          </a:p>
          <a:p>
            <a:pPr marL="285750" indent="-285750">
              <a:buFont typeface="Wingdings"/>
              <a:buChar char="v"/>
            </a:pPr>
            <a:endParaRPr lang="en-US" dirty="0">
              <a:solidFill>
                <a:srgbClr val="100F0E"/>
              </a:solidFill>
              <a:latin typeface="Oracle Sans"/>
            </a:endParaRPr>
          </a:p>
          <a:p>
            <a:pPr marL="342900" indent="-342900">
              <a:buFont typeface="Wingdings"/>
              <a:buChar char="v"/>
            </a:pPr>
            <a:r>
              <a:rPr lang="en-US" sz="2400" b="1" dirty="0">
                <a:solidFill>
                  <a:srgbClr val="FF0000"/>
                </a:solidFill>
                <a:latin typeface="Times New Roman"/>
                <a:cs typeface="Times New Roman"/>
              </a:rPr>
              <a:t>Autonomous cloud databases.</a:t>
            </a:r>
            <a:r>
              <a:rPr lang="en-US" sz="2000" b="1" dirty="0">
                <a:solidFill>
                  <a:srgbClr val="100F0E"/>
                </a:solidFill>
                <a:latin typeface="Arial Narrow"/>
              </a:rPr>
              <a:t> This is a new, hands-free operating model in which automation and machine learning eliminate the human labor associated with database management and performance tuning. Services include SLAs for business-critical applications, such as zero-downtime operations for unplanned and planned database and service lifecycle activities.</a:t>
            </a:r>
          </a:p>
        </p:txBody>
      </p:sp>
    </p:spTree>
    <p:extLst>
      <p:ext uri="{BB962C8B-B14F-4D97-AF65-F5344CB8AC3E}">
        <p14:creationId xmlns:p14="http://schemas.microsoft.com/office/powerpoint/2010/main" val="82241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9</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TextBox 7">
            <a:extLst>
              <a:ext uri="{FF2B5EF4-FFF2-40B4-BE49-F238E27FC236}">
                <a16:creationId xmlns:a16="http://schemas.microsoft.com/office/drawing/2014/main" id="{20D604EE-9314-4306-9AA3-BBF000F7C593}"/>
              </a:ext>
            </a:extLst>
          </p:cNvPr>
          <p:cNvSpPr txBox="1"/>
          <p:nvPr/>
        </p:nvSpPr>
        <p:spPr>
          <a:xfrm>
            <a:off x="1015042" y="1302590"/>
            <a:ext cx="4037162"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rgbClr val="272C37"/>
                </a:solidFill>
                <a:latin typeface="Times New Roman"/>
                <a:cs typeface="Times New Roman"/>
              </a:rPr>
              <a:t>Top Cloud Database</a:t>
            </a:r>
          </a:p>
          <a:p>
            <a:endParaRPr lang="en-US" sz="3200" b="1" dirty="0">
              <a:solidFill>
                <a:srgbClr val="272C37"/>
              </a:solidFill>
              <a:latin typeface="Times New Roman"/>
              <a:cs typeface="Times New Roman"/>
            </a:endParaRPr>
          </a:p>
          <a:p>
            <a:pPr marL="457200" indent="-457200">
              <a:buFont typeface="Wingdings"/>
              <a:buChar char="ü"/>
            </a:pPr>
            <a:r>
              <a:rPr lang="en-US" sz="2800" b="1" dirty="0">
                <a:solidFill>
                  <a:srgbClr val="FF0000"/>
                </a:solidFill>
                <a:latin typeface="Arial Narrow"/>
              </a:rPr>
              <a:t>Amazon Web Services</a:t>
            </a:r>
          </a:p>
          <a:p>
            <a:pPr marL="457200" indent="-457200">
              <a:buFont typeface="Wingdings"/>
              <a:buChar char="ü"/>
            </a:pPr>
            <a:r>
              <a:rPr lang="en-US" sz="2800" b="1" dirty="0">
                <a:solidFill>
                  <a:srgbClr val="FF0000"/>
                </a:solidFill>
                <a:latin typeface="Arial Narrow"/>
              </a:rPr>
              <a:t>SAP</a:t>
            </a:r>
            <a:endParaRPr lang="en-US" sz="2800" b="1">
              <a:solidFill>
                <a:srgbClr val="FF0000"/>
              </a:solidFill>
              <a:latin typeface="Arial Narrow"/>
              <a:cs typeface="Calibri"/>
            </a:endParaRPr>
          </a:p>
          <a:p>
            <a:pPr marL="457200" indent="-457200">
              <a:buFont typeface="Wingdings"/>
              <a:buChar char="ü"/>
            </a:pPr>
            <a:r>
              <a:rPr lang="en-US" sz="2800" b="1" dirty="0">
                <a:solidFill>
                  <a:srgbClr val="FF0000"/>
                </a:solidFill>
                <a:latin typeface="Arial Narrow"/>
              </a:rPr>
              <a:t>Enterprise DB</a:t>
            </a:r>
            <a:endParaRPr lang="en-US" sz="2800" b="1" dirty="0">
              <a:solidFill>
                <a:srgbClr val="FF0000"/>
              </a:solidFill>
              <a:latin typeface="Arial Narrow"/>
              <a:cs typeface="Calibri"/>
            </a:endParaRPr>
          </a:p>
          <a:p>
            <a:pPr marL="457200" indent="-457200">
              <a:buFont typeface="Wingdings"/>
              <a:buChar char="ü"/>
            </a:pPr>
            <a:r>
              <a:rPr lang="en-US" sz="2800" b="1" dirty="0">
                <a:solidFill>
                  <a:srgbClr val="FF0000"/>
                </a:solidFill>
                <a:latin typeface="Arial Narrow"/>
              </a:rPr>
              <a:t>Garantia Data</a:t>
            </a:r>
            <a:endParaRPr lang="en-US" sz="2800" b="1">
              <a:solidFill>
                <a:srgbClr val="FF0000"/>
              </a:solidFill>
              <a:latin typeface="Arial Narrow"/>
              <a:cs typeface="Calibri"/>
            </a:endParaRPr>
          </a:p>
          <a:p>
            <a:pPr marL="457200" indent="-457200">
              <a:buFont typeface="Wingdings"/>
              <a:buChar char="ü"/>
            </a:pPr>
            <a:r>
              <a:rPr lang="en-US" sz="2800" b="1" dirty="0">
                <a:solidFill>
                  <a:srgbClr val="FF0000"/>
                </a:solidFill>
                <a:latin typeface="Arial Narrow"/>
              </a:rPr>
              <a:t>Cloud SQL by Google</a:t>
            </a:r>
            <a:endParaRPr lang="en-US" sz="2800" b="1">
              <a:solidFill>
                <a:srgbClr val="FF0000"/>
              </a:solidFill>
              <a:latin typeface="Arial Narrow"/>
              <a:cs typeface="Calibri"/>
            </a:endParaRPr>
          </a:p>
          <a:p>
            <a:pPr marL="457200" indent="-457200">
              <a:buFont typeface="Wingdings"/>
              <a:buChar char="ü"/>
            </a:pPr>
            <a:r>
              <a:rPr lang="en-US" sz="2800" b="1" dirty="0">
                <a:solidFill>
                  <a:srgbClr val="FF0000"/>
                </a:solidFill>
                <a:latin typeface="Arial Narrow"/>
              </a:rPr>
              <a:t>Azure by Microsoft</a:t>
            </a:r>
            <a:endParaRPr lang="en-US" sz="2800" b="1">
              <a:solidFill>
                <a:srgbClr val="FF0000"/>
              </a:solidFill>
              <a:latin typeface="Arial Narrow"/>
              <a:cs typeface="Calibri"/>
            </a:endParaRPr>
          </a:p>
          <a:p>
            <a:pPr marL="457200" indent="-457200">
              <a:buFont typeface="Wingdings"/>
              <a:buChar char="ü"/>
            </a:pPr>
            <a:r>
              <a:rPr lang="en-US" sz="2800" b="1" dirty="0">
                <a:solidFill>
                  <a:srgbClr val="FF0000"/>
                </a:solidFill>
                <a:latin typeface="Arial Narrow"/>
              </a:rPr>
              <a:t>Rackspace</a:t>
            </a:r>
          </a:p>
          <a:p>
            <a:pPr marL="457200" indent="-457200">
              <a:buFont typeface="Wingdings"/>
              <a:buChar char="ü"/>
            </a:pPr>
            <a:endParaRPr lang="en-US" sz="2800" b="1" dirty="0">
              <a:solidFill>
                <a:srgbClr val="FF0000"/>
              </a:solidFill>
              <a:latin typeface="Arial Narrow"/>
            </a:endParaRPr>
          </a:p>
        </p:txBody>
      </p:sp>
    </p:spTree>
    <p:extLst>
      <p:ext uri="{BB962C8B-B14F-4D97-AF65-F5344CB8AC3E}">
        <p14:creationId xmlns:p14="http://schemas.microsoft.com/office/powerpoint/2010/main" val="234099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1534</TotalTime>
  <Words>123</Words>
  <Application>Microsoft Office PowerPoint</Application>
  <PresentationFormat>On-screen Show (4:3)</PresentationFormat>
  <Paragraphs>132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Subject Name :Database Management System  Presentation  Title: Cloud Database </vt:lpstr>
      <vt:lpstr>Objective</vt:lpstr>
      <vt:lpstr>Diagram</vt:lpstr>
      <vt:lpstr>Block Diagram/ Work Flow/  Flow Chart </vt:lpstr>
      <vt:lpstr>The Benefits of Having a Cloud-Based Database </vt:lpstr>
      <vt:lpstr>Technical details</vt:lpstr>
      <vt:lpstr>Cloud Database Management Choices</vt:lpstr>
      <vt:lpstr>Technical Details</vt:lpstr>
      <vt:lpstr>Technical Details</vt:lpstr>
      <vt:lpstr>Cloud Database Solutions—What Should Run in the Cloud? </vt:lpstr>
      <vt:lpstr>Future Scope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Windows User</cp:lastModifiedBy>
  <cp:revision>349</cp:revision>
  <dcterms:created xsi:type="dcterms:W3CDTF">2015-04-07T04:42:07Z</dcterms:created>
  <dcterms:modified xsi:type="dcterms:W3CDTF">2020-01-09T15:15:43Z</dcterms:modified>
</cp:coreProperties>
</file>